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sldIdLst>
    <p:sldId id="257" r:id="rId2"/>
    <p:sldId id="339" r:id="rId3"/>
    <p:sldId id="337" r:id="rId4"/>
    <p:sldId id="347" r:id="rId5"/>
    <p:sldId id="344" r:id="rId6"/>
    <p:sldId id="345" r:id="rId7"/>
    <p:sldId id="346" r:id="rId8"/>
    <p:sldId id="301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00FF00"/>
    <a:srgbClr val="CC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30" autoAdjust="0"/>
    <p:restoredTop sz="95261" autoAdjust="0"/>
  </p:normalViewPr>
  <p:slideViewPr>
    <p:cSldViewPr>
      <p:cViewPr>
        <p:scale>
          <a:sx n="100" d="100"/>
          <a:sy n="100" d="100"/>
        </p:scale>
        <p:origin x="-32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B9F2908-32AA-44DA-B8E5-B4FB2DEE35A2}" type="datetimeFigureOut">
              <a:rPr lang="ru-RU"/>
              <a:pPr>
                <a:defRPr/>
              </a:pPr>
              <a:t>03.10.2018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8058EEC-E00B-44ED-B144-D220AC6092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  <a:cs typeface="+mn-cs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</p:grpSp>
      </p:grpSp>
      <p:sp>
        <p:nvSpPr>
          <p:cNvPr id="513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143153-1BB2-48A4-87E9-2E6EC882F1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11</a:t>
            </a:r>
            <a:r>
              <a:rPr lang="en-US"/>
              <a:t> meeting of the Joint Convention / 17-18 April 2008, Bonn/ Germany 		                  Republic of Belarus</a:t>
            </a: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11</a:t>
            </a:r>
            <a:r>
              <a:rPr lang="en-US"/>
              <a:t> meeting of the Joint Convention / 17-18 April 2008, Bonn/ Germany 		                  Republic of Belarus</a:t>
            </a: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395420" y="657225"/>
            <a:ext cx="8316579" cy="4674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1"/>
          </p:nvPr>
        </p:nvSpPr>
        <p:spPr bwMode="gray">
          <a:xfrm>
            <a:off x="395420" y="1089284"/>
            <a:ext cx="8316579" cy="3923936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 b="0" cap="none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6" name="Picture 3" descr="M:\Projects Mobility Forum\EMW\2015-2017\3 - Support to EMW Activities\Communication Toolkit\2016 Communication Toolkit\#04 FOOTER (and EU Emblem)\EU Emblem low res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gray">
          <a:xfrm>
            <a:off x="8065683" y="5994001"/>
            <a:ext cx="646317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53374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11</a:t>
            </a:r>
            <a:r>
              <a:rPr lang="en-US"/>
              <a:t> meeting of the Joint Convention / 17-18 April 2008, Bonn/ Germany 		                  Republic of Belarus</a:t>
            </a: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11</a:t>
            </a:r>
            <a:r>
              <a:rPr lang="en-US"/>
              <a:t> meeting of the Joint Convention / 17-18 April 2008, Bonn/ Germany 		                  Republic of Belarus</a:t>
            </a: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14400" y="1484313"/>
            <a:ext cx="3810000" cy="4646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76800" y="1484313"/>
            <a:ext cx="3810000" cy="4646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11</a:t>
            </a:r>
            <a:r>
              <a:rPr lang="en-US"/>
              <a:t> meeting of the Joint Convention / 17-18 April 2008, Bonn/ Germany 		                  Republic of Belarus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11</a:t>
            </a:r>
            <a:r>
              <a:rPr lang="en-US"/>
              <a:t> meeting of the Joint Convention / 17-18 April 2008, Bonn/ Germany 		                  Republic of Belarus</a:t>
            </a:r>
            <a:endParaRPr lang="ru-RU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11</a:t>
            </a:r>
            <a:r>
              <a:rPr lang="en-US"/>
              <a:t> meeting of the Joint Convention / 17-18 April 2008, Bonn/ Germany 		                  Republic of Belarus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11</a:t>
            </a:r>
            <a:r>
              <a:rPr lang="en-US"/>
              <a:t> meeting of the Joint Convention / 17-18 April 2008, Bonn/ Germany 		                  Republic of Belarus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11</a:t>
            </a:r>
            <a:r>
              <a:rPr lang="en-US"/>
              <a:t> meeting of the Joint Convention / 17-18 April 2008, Bonn/ Germany 		                  Republic of Belarus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11</a:t>
            </a:r>
            <a:r>
              <a:rPr lang="en-US"/>
              <a:t> meeting of the Joint Convention / 17-18 April 2008, Bonn/ Germany 		                  Republic of Belarus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  <a:cs typeface="+mn-cs"/>
              </a:endParaRPr>
            </a:p>
          </p:txBody>
        </p:sp>
        <p:grpSp>
          <p:nvGrpSpPr>
            <p:cNvPr id="2058" name="Group 4"/>
            <p:cNvGrpSpPr>
              <a:grpSpLocks/>
            </p:cNvGrpSpPr>
            <p:nvPr userDrawn="1"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4101" name="Rectangle 5"/>
              <p:cNvSpPr>
                <a:spLocks noChangeArrowheads="1"/>
              </p:cNvSpPr>
              <p:nvPr userDrawn="1"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4102" name="Line 6"/>
              <p:cNvSpPr>
                <a:spLocks noChangeShapeType="1"/>
              </p:cNvSpPr>
              <p:nvPr userDrawn="1"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</p:grpSp>
      </p:grpSp>
      <p:sp>
        <p:nvSpPr>
          <p:cNvPr id="205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3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484313"/>
            <a:ext cx="7772400" cy="464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28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42988" y="6165850"/>
            <a:ext cx="741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cs typeface="+mn-cs"/>
              </a:defRPr>
            </a:lvl1pPr>
          </a:lstStyle>
          <a:p>
            <a:pPr>
              <a:defRPr/>
            </a:pPr>
            <a:r>
              <a:rPr lang="ru-RU"/>
              <a:t>11</a:t>
            </a:r>
            <a:r>
              <a:rPr lang="en-US"/>
              <a:t> meeting of the Joint Convention / 17-18 April 2008, Bonn/ Germany 		                  Republic of Belarus</a:t>
            </a:r>
            <a:endParaRPr lang="ru-RU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9788" y="6248400"/>
            <a:ext cx="227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5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755650" y="1627188"/>
            <a:ext cx="76009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A50021"/>
                </a:solidFill>
              </a:rPr>
              <a:t>Подготовка к 24-й Конференции Сторон Рамочной конвенции Организации Объединенных наций об изменении климата</a:t>
            </a:r>
            <a:endParaRPr lang="en-US" sz="2400" b="1" dirty="0">
              <a:solidFill>
                <a:srgbClr val="A50021"/>
              </a:solidFill>
            </a:endParaRPr>
          </a:p>
        </p:txBody>
      </p:sp>
      <p:pic>
        <p:nvPicPr>
          <p:cNvPr id="5" name="Picture 5" descr="nu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" y="2786063"/>
            <a:ext cx="2071688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nu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3188" y="2786063"/>
            <a:ext cx="2071687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nu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4875" y="2786063"/>
            <a:ext cx="2071688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nul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86563" y="2786063"/>
            <a:ext cx="2000250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4348" y="1643050"/>
            <a:ext cx="821537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21 КС</a:t>
            </a:r>
            <a:r>
              <a:rPr lang="ru-RU" dirty="0" smtClean="0"/>
              <a:t>, декабрь 2015, принято Парижское соглашение, предполагаемое</a:t>
            </a:r>
          </a:p>
          <a:p>
            <a:r>
              <a:rPr lang="ru-RU" dirty="0" smtClean="0"/>
              <a:t> начало действия в 2020 году</a:t>
            </a:r>
          </a:p>
          <a:p>
            <a:endParaRPr lang="ru-RU" dirty="0" smtClean="0"/>
          </a:p>
          <a:p>
            <a:r>
              <a:rPr lang="ru-RU" b="1" dirty="0" smtClean="0"/>
              <a:t>4 ноября 2016</a:t>
            </a:r>
            <a:r>
              <a:rPr lang="ru-RU" dirty="0" smtClean="0"/>
              <a:t> Парижское соглашение вступило в силу</a:t>
            </a:r>
          </a:p>
          <a:p>
            <a:endParaRPr lang="ru-RU" dirty="0" smtClean="0"/>
          </a:p>
          <a:p>
            <a:r>
              <a:rPr lang="ru-RU" b="1" dirty="0" smtClean="0"/>
              <a:t>22 КС</a:t>
            </a:r>
            <a:r>
              <a:rPr lang="ru-RU" dirty="0" smtClean="0"/>
              <a:t>, декабрь 2016, принят ускоренный двухлетний План действий по</a:t>
            </a:r>
          </a:p>
          <a:p>
            <a:r>
              <a:rPr lang="ru-RU" dirty="0" smtClean="0"/>
              <a:t> принятию руководящих принципов, правил, процедур, требующихся для</a:t>
            </a:r>
          </a:p>
          <a:p>
            <a:r>
              <a:rPr lang="ru-RU" dirty="0" smtClean="0"/>
              <a:t> полноценного вступления в силу Парижского соглашения</a:t>
            </a:r>
          </a:p>
          <a:p>
            <a:endParaRPr lang="ru-RU" dirty="0" smtClean="0"/>
          </a:p>
          <a:p>
            <a:r>
              <a:rPr lang="ru-RU" b="1" dirty="0" smtClean="0"/>
              <a:t>24 КС</a:t>
            </a:r>
            <a:r>
              <a:rPr lang="ru-RU" dirty="0" smtClean="0"/>
              <a:t>, декабрь 2018, требуется принятие полноценного и содержательного набора решений, которые позволят запустить механизмы, предусмотренные Парижским соглашением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28572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0" hangingPunct="0">
              <a:tabLst>
                <a:tab pos="450850" algn="l"/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b="1" dirty="0" smtClean="0">
                <a:solidFill>
                  <a:srgbClr val="A50021"/>
                </a:solidFill>
                <a:cs typeface="Times New Roman" pitchFamily="18" charset="0"/>
              </a:rPr>
              <a:t>Ход событий</a:t>
            </a:r>
            <a:endParaRPr lang="ru-RU" dirty="0" smtClean="0">
              <a:solidFill>
                <a:srgbClr val="A50021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4348" y="1643050"/>
            <a:ext cx="7929618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 eaLnBrk="0" hangingPunct="0">
              <a:tabLst>
                <a:tab pos="450850" algn="l"/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ru-RU" sz="1000" dirty="0" smtClean="0"/>
          </a:p>
          <a:p>
            <a:pPr algn="just" eaLnBrk="0" hangingPunct="0">
              <a:tabLst>
                <a:tab pos="450850" algn="l"/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b="1" dirty="0" smtClean="0"/>
              <a:t>высокий адаптационный потенциал страны в целом, который обеспечивают</a:t>
            </a:r>
          </a:p>
          <a:p>
            <a:pPr indent="450850" algn="just" eaLnBrk="0" hangingPunct="0">
              <a:tabLst>
                <a:tab pos="450850" algn="l"/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dirty="0" smtClean="0">
                <a:cs typeface="Times New Roman" pitchFamily="18" charset="0"/>
              </a:rPr>
              <a:t>высокая лесистость территории;</a:t>
            </a:r>
          </a:p>
          <a:p>
            <a:pPr indent="450850" algn="just" eaLnBrk="0" hangingPunct="0">
              <a:tabLst>
                <a:tab pos="450850" algn="l"/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ru-RU" sz="1000" dirty="0" smtClean="0"/>
          </a:p>
          <a:p>
            <a:pPr indent="450850" algn="just" eaLnBrk="0" hangingPunct="0">
              <a:tabLst>
                <a:tab pos="450850" algn="l"/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dirty="0" smtClean="0">
                <a:cs typeface="Times New Roman" pitchFamily="18" charset="0"/>
              </a:rPr>
              <a:t>наличие значительных водных ресурсов;</a:t>
            </a:r>
          </a:p>
          <a:p>
            <a:pPr indent="450850" algn="just" eaLnBrk="0" hangingPunct="0">
              <a:tabLst>
                <a:tab pos="450850" algn="l"/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ru-RU" sz="1000" dirty="0" smtClean="0"/>
          </a:p>
          <a:p>
            <a:pPr indent="450850" algn="just" eaLnBrk="0" hangingPunct="0">
              <a:tabLst>
                <a:tab pos="450850" algn="l"/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dirty="0" smtClean="0">
                <a:cs typeface="Times New Roman" pitchFamily="18" charset="0"/>
              </a:rPr>
              <a:t>существенная доля болот и особо охраняемых природных территорий</a:t>
            </a:r>
          </a:p>
          <a:p>
            <a:pPr indent="450850" algn="just" eaLnBrk="0" hangingPunct="0">
              <a:tabLst>
                <a:tab pos="450850" algn="l"/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ru-RU" dirty="0" smtClean="0"/>
          </a:p>
          <a:p>
            <a:pPr algn="just" eaLnBrk="0" hangingPunct="0">
              <a:tabLst>
                <a:tab pos="450850" algn="l"/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b="1" dirty="0" smtClean="0">
                <a:cs typeface="Times New Roman" pitchFamily="18" charset="0"/>
              </a:rPr>
              <a:t>большой потенциал по сокращению выбросов парниковых газов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28572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0" hangingPunct="0">
              <a:tabLst>
                <a:tab pos="450850" algn="l"/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b="1" dirty="0" smtClean="0">
                <a:solidFill>
                  <a:srgbClr val="A50021"/>
                </a:solidFill>
                <a:cs typeface="Times New Roman" pitchFamily="18" charset="0"/>
              </a:rPr>
              <a:t>Преимущества Республики Беларусь </a:t>
            </a:r>
            <a:r>
              <a:rPr lang="ru-RU" dirty="0" smtClean="0">
                <a:solidFill>
                  <a:srgbClr val="A50021"/>
                </a:solidFill>
                <a:cs typeface="Times New Roman" pitchFamily="18" charset="0"/>
              </a:rPr>
              <a:t>по сравнению с другими странами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85786" y="28572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0" hangingPunct="0">
              <a:tabLst>
                <a:tab pos="450850" algn="l"/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b="1" dirty="0" smtClean="0">
                <a:solidFill>
                  <a:srgbClr val="A50021"/>
                </a:solidFill>
                <a:cs typeface="Times New Roman" pitchFamily="18" charset="0"/>
              </a:rPr>
              <a:t>Приоритетные вопросы </a:t>
            </a:r>
            <a:r>
              <a:rPr lang="ru-RU" b="1" dirty="0" smtClean="0">
                <a:solidFill>
                  <a:srgbClr val="A50021"/>
                </a:solidFill>
                <a:cs typeface="Times New Roman" pitchFamily="18" charset="0"/>
              </a:rPr>
              <a:t>в </a:t>
            </a:r>
            <a:r>
              <a:rPr lang="ru-RU" b="1" dirty="0" smtClean="0">
                <a:solidFill>
                  <a:srgbClr val="A50021"/>
                </a:solidFill>
                <a:cs typeface="Times New Roman" pitchFamily="18" charset="0"/>
              </a:rPr>
              <a:t>ходе</a:t>
            </a:r>
          </a:p>
          <a:p>
            <a:pPr algn="just" eaLnBrk="0" hangingPunct="0">
              <a:tabLst>
                <a:tab pos="450850" algn="l"/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b="1" dirty="0" smtClean="0">
                <a:solidFill>
                  <a:srgbClr val="A50021"/>
                </a:solidFill>
                <a:cs typeface="Times New Roman" pitchFamily="18" charset="0"/>
              </a:rPr>
              <a:t>24-й Конференции Сторон</a:t>
            </a:r>
            <a:endParaRPr lang="ru-RU" dirty="0" smtClean="0">
              <a:solidFill>
                <a:srgbClr val="A50021"/>
              </a:solidFill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1643050"/>
            <a:ext cx="821537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/>
            <a:r>
              <a:rPr lang="ru-RU" dirty="0" smtClean="0"/>
              <a:t>Работа над принятием содержательных документов, </a:t>
            </a:r>
            <a:r>
              <a:rPr lang="ru-RU" dirty="0" smtClean="0"/>
              <a:t>руководящих принципов</a:t>
            </a:r>
            <a:r>
              <a:rPr lang="ru-RU" dirty="0" smtClean="0"/>
              <a:t>, </a:t>
            </a:r>
            <a:r>
              <a:rPr lang="ru-RU" dirty="0" smtClean="0"/>
              <a:t>правил, процедур, требующихся </a:t>
            </a:r>
            <a:r>
              <a:rPr lang="ru-RU" dirty="0" smtClean="0"/>
              <a:t>для </a:t>
            </a:r>
            <a:r>
              <a:rPr lang="ru-RU" dirty="0" smtClean="0"/>
              <a:t>полноценного вступления в </a:t>
            </a:r>
            <a:r>
              <a:rPr lang="ru-RU" dirty="0" smtClean="0"/>
              <a:t>силу </a:t>
            </a:r>
            <a:r>
              <a:rPr lang="ru-RU" dirty="0" smtClean="0"/>
              <a:t>Парижского </a:t>
            </a:r>
            <a:r>
              <a:rPr lang="ru-RU" dirty="0" smtClean="0"/>
              <a:t>соглашения (требуется высокий уровень детализации технических элементов)</a:t>
            </a:r>
          </a:p>
          <a:p>
            <a:pPr marL="180975" indent="-180975"/>
            <a:endParaRPr lang="ru-RU" dirty="0" smtClean="0"/>
          </a:p>
          <a:p>
            <a:pPr marL="180975" indent="-180975"/>
            <a:r>
              <a:rPr lang="ru-RU" dirty="0" smtClean="0"/>
              <a:t>Соблюдение баланса во всех принимаемых документах – в отношении сокращения выбросов, увеличения поглощения, адаптации, финансов</a:t>
            </a:r>
          </a:p>
          <a:p>
            <a:pPr marL="180975" indent="-180975"/>
            <a:endParaRPr lang="ru-RU" dirty="0" smtClean="0"/>
          </a:p>
          <a:p>
            <a:pPr marL="180975" indent="-180975"/>
            <a:r>
              <a:rPr lang="ru-RU" dirty="0" smtClean="0"/>
              <a:t>Отсутствие </a:t>
            </a:r>
            <a:r>
              <a:rPr lang="ru-RU" dirty="0" smtClean="0"/>
              <a:t>во всех принимаемых документах </a:t>
            </a:r>
            <a:r>
              <a:rPr lang="ru-RU" dirty="0" smtClean="0"/>
              <a:t>дифференциации стран на развитые </a:t>
            </a:r>
            <a:r>
              <a:rPr lang="ru-RU" dirty="0" smtClean="0"/>
              <a:t>и </a:t>
            </a:r>
            <a:r>
              <a:rPr lang="ru-RU" dirty="0" smtClean="0"/>
              <a:t>развивающиеся</a:t>
            </a:r>
          </a:p>
          <a:p>
            <a:pPr marL="180975" indent="-180975"/>
            <a:endParaRPr lang="ru-RU" dirty="0" smtClean="0"/>
          </a:p>
          <a:p>
            <a:pPr marL="180975" indent="-180975"/>
            <a:r>
              <a:rPr lang="ru-RU" dirty="0" smtClean="0"/>
              <a:t>Усиление требований по отчетности (в отношении </a:t>
            </a:r>
            <a:r>
              <a:rPr lang="ru-RU" dirty="0" smtClean="0"/>
              <a:t>Национально </a:t>
            </a:r>
            <a:r>
              <a:rPr lang="ru-RU" dirty="0" smtClean="0"/>
              <a:t>определяемого вклада, кадастра парниковых газов, двухгодичных докладов, сообщения по адаптации) </a:t>
            </a:r>
          </a:p>
          <a:p>
            <a:pPr marL="180975" indent="-180975"/>
            <a:endParaRPr lang="ru-RU" dirty="0" smtClean="0"/>
          </a:p>
          <a:p>
            <a:pPr marL="180975" indent="-180975"/>
            <a:r>
              <a:rPr lang="ru-RU" dirty="0" smtClean="0"/>
              <a:t>Создание четкой системы учета</a:t>
            </a:r>
            <a:r>
              <a:rPr lang="ru-RU" dirty="0" smtClean="0"/>
              <a:t> передаваемых на международном уровне результатов сокращения выбросов (</a:t>
            </a:r>
            <a:r>
              <a:rPr lang="en-US" dirty="0" smtClean="0"/>
              <a:t>ITMO</a:t>
            </a:r>
            <a:r>
              <a:rPr lang="ru-RU" dirty="0" smtClean="0"/>
              <a:t>) в рамках статьи 6.2 и единиц сокращения выбросов парниковых газов в рамках статьи </a:t>
            </a:r>
            <a:r>
              <a:rPr lang="ru-RU" dirty="0" smtClean="0"/>
              <a:t>6.4</a:t>
            </a:r>
            <a:endParaRPr lang="ru-RU" dirty="0" smtClean="0"/>
          </a:p>
          <a:p>
            <a:pPr marL="180975" indent="-180975"/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642910" y="1571612"/>
            <a:ext cx="8072494" cy="504753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Доступ к финансовым механизмам и ресурсам</a:t>
            </a:r>
          </a:p>
          <a:p>
            <a:pPr lvl="0" algn="just"/>
            <a:r>
              <a:rPr lang="ru-RU" sz="1600" dirty="0" smtClean="0"/>
              <a:t>Беларусь не была допущена к участию в механизмах Киотского протокола</a:t>
            </a:r>
          </a:p>
          <a:p>
            <a:pPr lvl="0" algn="just"/>
            <a:r>
              <a:rPr lang="ru-RU" sz="1600" i="1" dirty="0" smtClean="0"/>
              <a:t>поправка к Киотскому протоколу, принятая решением 10/CMP.2/2006, не вступила в силу, так как не была ратифицирована должным количеством сторон международного договора</a:t>
            </a:r>
          </a:p>
          <a:p>
            <a:pPr lvl="0" algn="just"/>
            <a:endParaRPr lang="ru-RU" altLang="zh-CN" sz="1600" i="1" dirty="0" smtClean="0">
              <a:latin typeface="Arial" pitchFamily="34" charset="0"/>
            </a:endParaRPr>
          </a:p>
          <a:p>
            <a:pPr lvl="0" algn="just"/>
            <a:r>
              <a:rPr lang="ru-RU" sz="1600" dirty="0" smtClean="0"/>
              <a:t>Руководства по статье 6 не должны содержать каких-либо ограничений на создание/передачу/получение/использование передаваемых на международном уровне результатов сокращения выбросов (</a:t>
            </a:r>
            <a:r>
              <a:rPr lang="en-US" sz="1600" dirty="0" smtClean="0"/>
              <a:t>ITMO</a:t>
            </a:r>
            <a:r>
              <a:rPr lang="ru-RU" sz="1600" dirty="0" smtClean="0"/>
              <a:t>) в рамках статьи 6.2 и единиц сокращения выбросов парниковых газов в рамках статьи 6.4</a:t>
            </a:r>
          </a:p>
          <a:p>
            <a:pPr lvl="0" algn="just"/>
            <a:endParaRPr lang="ru-RU" sz="1600" dirty="0" smtClean="0"/>
          </a:p>
          <a:p>
            <a:pPr lvl="0" algn="just"/>
            <a:r>
              <a:rPr lang="ru-RU" sz="1600" dirty="0" smtClean="0"/>
              <a:t>Руководства по статье 6 должны содержать четкие правила создания/передачи/получения/использования передаваемых на международном уровне результатов сокращения выбросов (</a:t>
            </a:r>
            <a:r>
              <a:rPr lang="en-US" sz="1600" dirty="0" smtClean="0"/>
              <a:t>ITMO</a:t>
            </a:r>
            <a:r>
              <a:rPr lang="ru-RU" sz="1600" dirty="0" smtClean="0"/>
              <a:t>) в рамках статьи 6.2 и единиц сокращения выбросов парниковых газов в рамках статьи 6.4, что позволит получить доступ Республики Беларусь к экономическим финансовым механизмам, обеспечивающим стимулирование мероприятий, направленных на сокращение выбросов парниковых газов и увеличение поглощения парниковых газов, включая проекты, связанные с лесами, а также на мероприятия по адаптации к изменению климата в сельском и лесном хозяйстве</a:t>
            </a:r>
            <a:endParaRPr kumimoji="0" lang="ru-RU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28572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0" hangingPunct="0">
              <a:tabLst>
                <a:tab pos="450850" algn="l"/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b="1" dirty="0" smtClean="0">
                <a:solidFill>
                  <a:srgbClr val="A50021"/>
                </a:solidFill>
                <a:cs typeface="Times New Roman" pitchFamily="18" charset="0"/>
              </a:rPr>
              <a:t>Приоритетные вопросы </a:t>
            </a:r>
            <a:r>
              <a:rPr lang="ru-RU" b="1" dirty="0" smtClean="0">
                <a:solidFill>
                  <a:srgbClr val="A50021"/>
                </a:solidFill>
                <a:cs typeface="Times New Roman" pitchFamily="18" charset="0"/>
              </a:rPr>
              <a:t>участия в</a:t>
            </a:r>
            <a:endParaRPr lang="ru-RU" b="1" dirty="0" smtClean="0">
              <a:solidFill>
                <a:srgbClr val="A50021"/>
              </a:solidFill>
              <a:cs typeface="Times New Roman" pitchFamily="18" charset="0"/>
            </a:endParaRPr>
          </a:p>
          <a:p>
            <a:pPr algn="just" eaLnBrk="0" hangingPunct="0">
              <a:tabLst>
                <a:tab pos="450850" algn="l"/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b="1" dirty="0" smtClean="0">
                <a:solidFill>
                  <a:srgbClr val="A50021"/>
                </a:solidFill>
                <a:cs typeface="Times New Roman" pitchFamily="18" charset="0"/>
              </a:rPr>
              <a:t>24-й Конференции Сторон</a:t>
            </a:r>
            <a:endParaRPr lang="ru-RU" dirty="0" smtClean="0">
              <a:solidFill>
                <a:srgbClr val="A50021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85786" y="1643050"/>
            <a:ext cx="8001056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hangingPunct="0"/>
            <a:r>
              <a:rPr lang="ru-RU" altLang="zh-CN" b="1" dirty="0" smtClean="0">
                <a:latin typeface="Arial" pitchFamily="34" charset="0"/>
                <a:ea typeface="Times New Roman" pitchFamily="18" charset="0"/>
              </a:rPr>
              <a:t>Разработка требований к последующим национально определяемым вкладам и к отчетности по их выполнению</a:t>
            </a:r>
          </a:p>
          <a:p>
            <a:pPr lvl="0" algn="just" eaLnBrk="0" hangingPunct="0"/>
            <a:r>
              <a:rPr lang="ru-RU" altLang="zh-CN" b="1" dirty="0" smtClean="0">
                <a:latin typeface="Arial" pitchFamily="34" charset="0"/>
                <a:ea typeface="Times New Roman" pitchFamily="18" charset="0"/>
              </a:rPr>
              <a:t>Разработка требований к </a:t>
            </a:r>
            <a:r>
              <a:rPr lang="ru-RU" b="1" dirty="0" smtClean="0"/>
              <a:t>составу Национальных планов по адаптации и к отчетности по их выполнению</a:t>
            </a:r>
            <a:endParaRPr lang="ru-RU" altLang="zh-CN" b="1" dirty="0" smtClean="0">
              <a:latin typeface="Arial" pitchFamily="34" charset="0"/>
              <a:ea typeface="Times New Roman" pitchFamily="18" charset="0"/>
            </a:endParaRPr>
          </a:p>
          <a:p>
            <a:pPr lvl="0" algn="just" eaLnBrk="0" hangingPunct="0"/>
            <a:endParaRPr lang="ru-RU" sz="1600" dirty="0" smtClean="0"/>
          </a:p>
          <a:p>
            <a:pPr lvl="0" algn="just" eaLnBrk="0" hangingPunct="0"/>
            <a:r>
              <a:rPr lang="ru-RU" sz="1600" dirty="0" smtClean="0"/>
              <a:t>Основой характеристики Национально определяемого вклада должно быть абсолютное указание обязательств в единицах СО</a:t>
            </a:r>
            <a:r>
              <a:rPr lang="ru-RU" sz="1600" baseline="-25000" dirty="0" smtClean="0"/>
              <a:t>2</a:t>
            </a:r>
            <a:r>
              <a:rPr lang="ru-RU" sz="1600" dirty="0" smtClean="0"/>
              <a:t>-эквивалента (а не в процентах к какому-либо базовому году или периоду)</a:t>
            </a:r>
          </a:p>
          <a:p>
            <a:pPr lvl="0" algn="just" eaLnBrk="0" hangingPunct="0"/>
            <a:endParaRPr lang="ru-RU" altLang="zh-CN" sz="1500" dirty="0" smtClean="0">
              <a:latin typeface="Arial" pitchFamily="34" charset="0"/>
            </a:endParaRPr>
          </a:p>
          <a:p>
            <a:pPr lvl="0" algn="just" eaLnBrk="0" hangingPunct="0"/>
            <a:r>
              <a:rPr lang="ru-RU" sz="1600" dirty="0" smtClean="0">
                <a:latin typeface="Arial" pitchFamily="34" charset="0"/>
                <a:cs typeface="Arial" pitchFamily="34" charset="0"/>
              </a:rPr>
              <a:t>Состав и содержание характеристик </a:t>
            </a:r>
            <a:r>
              <a:rPr lang="ru-RU" sz="1600" dirty="0" smtClean="0"/>
              <a:t>Вклада должны:</a:t>
            </a:r>
          </a:p>
          <a:p>
            <a:pPr lvl="0" algn="just" eaLnBrk="0" hangingPunct="0"/>
            <a:r>
              <a:rPr lang="ru-RU" sz="1600" dirty="0" smtClean="0"/>
              <a:t>позволять без ограничений участвовать в механизмах по статье 6;</a:t>
            </a:r>
          </a:p>
          <a:p>
            <a:pPr lvl="0" algn="just" eaLnBrk="0" hangingPunct="0"/>
            <a:r>
              <a:rPr lang="ru-RU" sz="1600" dirty="0" smtClean="0"/>
              <a:t>повышать амбиции по обязательствам для сокращения выбросов и увеличения поглощения парниковых газов за счет передачи технологий и предоставления финансов для реализации Национально определяемого вклада, Стратегии долгосрочного развития с низким уровнем выбросов парниковых газов, Национального плана действий по увеличению абсорбции парниковых газов, Национального плана действий в области адаптации к изменению климата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85786" y="28572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0" hangingPunct="0">
              <a:tabLst>
                <a:tab pos="450850" algn="l"/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b="1" dirty="0" smtClean="0">
                <a:solidFill>
                  <a:srgbClr val="A50021"/>
                </a:solidFill>
                <a:cs typeface="Times New Roman" pitchFamily="18" charset="0"/>
              </a:rPr>
              <a:t>Приоритетные вопросы </a:t>
            </a:r>
            <a:r>
              <a:rPr lang="ru-RU" b="1" dirty="0" smtClean="0">
                <a:solidFill>
                  <a:srgbClr val="A50021"/>
                </a:solidFill>
                <a:cs typeface="Times New Roman" pitchFamily="18" charset="0"/>
              </a:rPr>
              <a:t>участия в</a:t>
            </a:r>
            <a:endParaRPr lang="ru-RU" b="1" dirty="0" smtClean="0">
              <a:solidFill>
                <a:srgbClr val="A50021"/>
              </a:solidFill>
              <a:cs typeface="Times New Roman" pitchFamily="18" charset="0"/>
            </a:endParaRPr>
          </a:p>
          <a:p>
            <a:pPr algn="just" eaLnBrk="0" hangingPunct="0">
              <a:tabLst>
                <a:tab pos="450850" algn="l"/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b="1" dirty="0" smtClean="0">
                <a:solidFill>
                  <a:srgbClr val="A50021"/>
                </a:solidFill>
                <a:cs typeface="Times New Roman" pitchFamily="18" charset="0"/>
              </a:rPr>
              <a:t>24-й Конференции Сторон</a:t>
            </a:r>
            <a:endParaRPr lang="ru-RU" dirty="0" smtClean="0">
              <a:solidFill>
                <a:srgbClr val="A50021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4348" y="1643050"/>
            <a:ext cx="80010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Национально определяемый вклад, Стратегия долгосрочного развития с низким уровнем выбросов парниковых газов, Национальный план действий по увеличению абсорбции парниковых газов, Национальный план действий в области адаптации к изменению климата должны включать действия и мероприятия на основе подхода «снизу – вверх»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3286124"/>
            <a:ext cx="80010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Международные финансовые институты уделяют большое внимание региональным/городским Планам по сокращению выбросов, увеличению поглощения, оценке и гарантии климатических рисков</a:t>
            </a:r>
          </a:p>
          <a:p>
            <a:endParaRPr lang="ru-RU" dirty="0" smtClean="0"/>
          </a:p>
          <a:p>
            <a:r>
              <a:rPr lang="ru-RU" dirty="0" smtClean="0"/>
              <a:t>Разработка Планов действий по устойчивому энергетическому развитию и климату, документов по оценке рисков территорий и их адаптации к изменению климата значительно повысит вероятность финансирования программ и проектов как в области климата, так и других областях экономического развития</a:t>
            </a:r>
          </a:p>
          <a:p>
            <a:endParaRPr lang="ru-RU" dirty="0" smtClean="0"/>
          </a:p>
          <a:p>
            <a:r>
              <a:rPr lang="ru-RU" dirty="0" smtClean="0"/>
              <a:t>Требуется помощь профессионалов и НГО для разработки документов на городском уровне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28572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0" hangingPunct="0">
              <a:tabLst>
                <a:tab pos="450850" algn="l"/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b="1" dirty="0" smtClean="0">
                <a:solidFill>
                  <a:srgbClr val="A50021"/>
                </a:solidFill>
                <a:cs typeface="Times New Roman" pitchFamily="18" charset="0"/>
              </a:rPr>
              <a:t>Выводы</a:t>
            </a:r>
            <a:endParaRPr lang="ru-RU" dirty="0" smtClean="0">
              <a:solidFill>
                <a:srgbClr val="A50021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nu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" y="2786063"/>
            <a:ext cx="2071688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nu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3188" y="2786063"/>
            <a:ext cx="2071687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nu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4875" y="2786063"/>
            <a:ext cx="2071688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nul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86563" y="2786063"/>
            <a:ext cx="2000250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215074" y="4357694"/>
            <a:ext cx="2521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A50021"/>
                </a:solidFill>
              </a:rPr>
              <a:t>Спасибо за внимание</a:t>
            </a:r>
            <a:endParaRPr lang="ru-RU" dirty="0">
              <a:solidFill>
                <a:srgbClr val="A50021"/>
              </a:solidFill>
            </a:endParaRPr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6572264" y="6215082"/>
            <a:ext cx="21447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A50021"/>
                </a:solidFill>
              </a:rPr>
              <a:t>Минприроды </a:t>
            </a:r>
            <a:r>
              <a:rPr lang="ru-RU" dirty="0" smtClean="0">
                <a:solidFill>
                  <a:srgbClr val="A50021"/>
                </a:solidFill>
              </a:rPr>
              <a:t>2018</a:t>
            </a:r>
            <a:endParaRPr lang="ru-RU" dirty="0">
              <a:solidFill>
                <a:srgbClr val="A5002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Слои">
  <a:themeElements>
    <a:clrScheme name="Слои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Слои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лои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Belarus_Joint Convention</Template>
  <TotalTime>21998</TotalTime>
  <Words>663</Words>
  <Application>Microsoft Office PowerPoint</Application>
  <PresentationFormat>Экран (4:3)</PresentationFormat>
  <Paragraphs>64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Слои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MINPRIRODA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lastModifiedBy>k415-1</cp:lastModifiedBy>
  <cp:revision>1462</cp:revision>
  <dcterms:created xsi:type="dcterms:W3CDTF">2008-04-10T06:33:27Z</dcterms:created>
  <dcterms:modified xsi:type="dcterms:W3CDTF">2018-10-03T09:19:13Z</dcterms:modified>
</cp:coreProperties>
</file>