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312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93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7684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16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7215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809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93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42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15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97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73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07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33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07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125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45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39DD2-A3A3-4A08-B31E-0857891965C4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55D0069-EAE3-4011-913A-0230DF085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48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  <p:sldLayoutId id="2147483944" r:id="rId12"/>
    <p:sldLayoutId id="2147483945" r:id="rId13"/>
    <p:sldLayoutId id="2147483946" r:id="rId14"/>
    <p:sldLayoutId id="2147483947" r:id="rId15"/>
    <p:sldLayoutId id="21474839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456203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МОНРЕАЛЬСКИЙ ПРОТОКОЛ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веществам, разрушающим озоновый слой. </a:t>
            </a:r>
            <a:br>
              <a:rPr lang="ru-RU" dirty="0" smtClean="0"/>
            </a:br>
            <a:r>
              <a:rPr lang="ru-RU" dirty="0" smtClean="0"/>
              <a:t>Новые цели и обязательства.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245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64776"/>
            <a:ext cx="9188806" cy="524074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300" dirty="0" smtClean="0"/>
              <a:t>Ввиду </a:t>
            </a:r>
            <a:r>
              <a:rPr lang="ru-RU" sz="2300" dirty="0"/>
              <a:t>того, что регулирование ГФУ к</a:t>
            </a:r>
            <a:r>
              <a:rPr lang="ru-RU" sz="2300" dirty="0" smtClean="0"/>
              <a:t> </a:t>
            </a:r>
            <a:r>
              <a:rPr lang="ru-RU" sz="2300" dirty="0"/>
              <a:t>настоящему времени уже введено многими странами </a:t>
            </a:r>
            <a:r>
              <a:rPr lang="ru-RU" sz="2300" dirty="0" smtClean="0"/>
              <a:t>(Европейский союз, </a:t>
            </a:r>
            <a:r>
              <a:rPr lang="ru-RU" sz="2300" dirty="0"/>
              <a:t>США, </a:t>
            </a:r>
            <a:r>
              <a:rPr lang="ru-RU" sz="2300" dirty="0" smtClean="0"/>
              <a:t>Канада, Австралия, Япония </a:t>
            </a:r>
            <a:r>
              <a:rPr lang="ru-RU" sz="2300" dirty="0"/>
              <a:t>и </a:t>
            </a:r>
            <a:r>
              <a:rPr lang="ru-RU" sz="2300" dirty="0" smtClean="0"/>
              <a:t>др.) вступление </a:t>
            </a:r>
            <a:r>
              <a:rPr lang="ru-RU" sz="2300" dirty="0"/>
              <a:t>в силу Кигальской поправки в 2019 году очевидно</a:t>
            </a:r>
            <a:r>
              <a:rPr lang="ru-RU" sz="2300" dirty="0" smtClean="0"/>
              <a:t>.</a:t>
            </a:r>
          </a:p>
          <a:p>
            <a:pPr algn="just"/>
            <a:r>
              <a:rPr lang="ru-RU" sz="2300" dirty="0" smtClean="0"/>
              <a:t>Организации</a:t>
            </a:r>
            <a:r>
              <a:rPr lang="ru-RU" sz="2300" dirty="0"/>
              <a:t>, внедряющие в настоящее время оборудование и технологии, основанные на применении ГФУ с высоким потенциалом глобального потепления, столкнутся с необходимостью их замены</a:t>
            </a:r>
            <a:r>
              <a:rPr lang="ru-RU" sz="2300" dirty="0" smtClean="0"/>
              <a:t>.</a:t>
            </a:r>
          </a:p>
          <a:p>
            <a:pPr algn="just"/>
            <a:r>
              <a:rPr lang="ru-RU" sz="2300" dirty="0" smtClean="0"/>
              <a:t>При </a:t>
            </a:r>
            <a:r>
              <a:rPr lang="ru-RU" sz="2300" dirty="0"/>
              <a:t>выборе альтернатив для замены озоноразрушающих веществ в целях избежания двойной конверсии </a:t>
            </a:r>
            <a:r>
              <a:rPr lang="ru-RU" sz="2300" dirty="0" smtClean="0"/>
              <a:t>необходимо отдавать </a:t>
            </a:r>
            <a:r>
              <a:rPr lang="ru-RU" sz="2300" dirty="0"/>
              <a:t>предпочтение не гидрофторуглеродам (ГФУ) и их смесям, а веществам, имеющим нулевую озоноразрушающую способность и наиболее низкий или нулевой потенциал глобального потепления, например: углеводородам (этан (R170), пропан (R290), бутан (R600), изобутан (R600а), пропилен (R1270), циклопентан и др.),  гидрофторолефинам  (R1234yf, R1234ze и др.), природным хладагентам  (аммиак (R717), вода (R718), воздух (R729), углекислый газ (R744)).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071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02809" y="487632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Монреальский протокол по веществам, разрушающим озоновый слой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89212" y="2033516"/>
            <a:ext cx="9325284" cy="4722126"/>
          </a:xfrm>
        </p:spPr>
        <p:txBody>
          <a:bodyPr>
            <a:noAutofit/>
          </a:bodyPr>
          <a:lstStyle/>
          <a:p>
            <a:r>
              <a:rPr lang="ru-RU" sz="2000" dirty="0" smtClean="0"/>
              <a:t>16 сентября 1987 года –принятие Монреальского протокола</a:t>
            </a:r>
          </a:p>
          <a:p>
            <a:r>
              <a:rPr lang="ru-RU" sz="2000" dirty="0"/>
              <a:t>1 января 1989 года – вступление в силу Монреальского протокола</a:t>
            </a:r>
          </a:p>
          <a:p>
            <a:pPr marL="0" indent="0">
              <a:buNone/>
            </a:pPr>
            <a:r>
              <a:rPr lang="ru-RU" sz="2000" dirty="0" smtClean="0"/>
              <a:t> для Республики Беларусь  </a:t>
            </a:r>
          </a:p>
          <a:p>
            <a:r>
              <a:rPr lang="ru-RU" sz="2000" dirty="0" smtClean="0"/>
              <a:t>10 </a:t>
            </a:r>
            <a:r>
              <a:rPr lang="ru-RU" sz="2000" dirty="0"/>
              <a:t>июня 1996 </a:t>
            </a:r>
            <a:r>
              <a:rPr lang="ru-RU" sz="2000" dirty="0" smtClean="0"/>
              <a:t>года – ратифицирована Лондонская </a:t>
            </a:r>
            <a:r>
              <a:rPr lang="ru-RU" sz="2000" dirty="0"/>
              <a:t>поправка к Монреальскому протоколу </a:t>
            </a:r>
            <a:endParaRPr lang="ru-RU" sz="2000" dirty="0" smtClean="0"/>
          </a:p>
          <a:p>
            <a:r>
              <a:rPr lang="ru-RU" sz="2000" dirty="0" smtClean="0"/>
              <a:t>13 </a:t>
            </a:r>
            <a:r>
              <a:rPr lang="ru-RU" sz="2000" dirty="0"/>
              <a:t>марта 2007 </a:t>
            </a:r>
            <a:r>
              <a:rPr lang="ru-RU" sz="2000" dirty="0" smtClean="0"/>
              <a:t>года </a:t>
            </a:r>
            <a:r>
              <a:rPr lang="ru-RU" sz="2000" dirty="0"/>
              <a:t>- ратифицированы Республикой Беларусь</a:t>
            </a:r>
          </a:p>
          <a:p>
            <a:pPr marL="0" indent="0">
              <a:buNone/>
            </a:pPr>
            <a:r>
              <a:rPr lang="ru-RU" sz="2000" dirty="0" smtClean="0"/>
              <a:t>Копенгагенская, </a:t>
            </a:r>
            <a:r>
              <a:rPr lang="ru-RU" sz="2000" dirty="0"/>
              <a:t>Монреальская, </a:t>
            </a:r>
            <a:r>
              <a:rPr lang="ru-RU" sz="2000" dirty="0" smtClean="0"/>
              <a:t>Пекинская </a:t>
            </a:r>
            <a:r>
              <a:rPr lang="ru-RU" sz="2000" dirty="0"/>
              <a:t>поправки к  Монреальскому </a:t>
            </a:r>
            <a:r>
              <a:rPr lang="ru-RU" sz="2000" dirty="0" smtClean="0"/>
              <a:t>Протоколу</a:t>
            </a:r>
          </a:p>
          <a:p>
            <a:r>
              <a:rPr lang="ru-RU" sz="2000" dirty="0" smtClean="0"/>
              <a:t>15 октября 2016 года  - принятие поправки к Монреальскому протоколу относительно регулирования гидрофторуглеродов (решение </a:t>
            </a:r>
            <a:r>
              <a:rPr lang="en-US" sz="2000" dirty="0" smtClean="0"/>
              <a:t>XXVIII/1</a:t>
            </a:r>
            <a:r>
              <a:rPr lang="ru-RU" sz="2000" dirty="0" smtClean="0"/>
              <a:t> совещания Сторон, г. Кигали, Руанда)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32673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04716"/>
            <a:ext cx="8911687" cy="17002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Кигальская поправка </a:t>
            </a:r>
            <a:br>
              <a:rPr lang="ru-RU" dirty="0"/>
            </a:br>
            <a:r>
              <a:rPr lang="ru-RU" dirty="0"/>
              <a:t>к Монреальскому протоколу.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Причины принятия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4461" y="1905001"/>
            <a:ext cx="9880978" cy="4782402"/>
          </a:xfrm>
        </p:spPr>
        <p:txBody>
          <a:bodyPr>
            <a:noAutofit/>
          </a:bodyPr>
          <a:lstStyle/>
          <a:p>
            <a:pPr algn="just"/>
            <a:r>
              <a:rPr lang="ru-RU" sz="1900" dirty="0" smtClean="0"/>
              <a:t>В </a:t>
            </a:r>
            <a:r>
              <a:rPr lang="ru-RU" sz="1900" dirty="0"/>
              <a:t>рамках выполнения обязательств, принятых по Монреальскому протоколу, на фоне глобального поэтапного вывода Сторонами из обращения </a:t>
            </a:r>
            <a:r>
              <a:rPr lang="ru-RU" sz="1900" dirty="0" smtClean="0"/>
              <a:t>гидрохлорфторуглеродов </a:t>
            </a:r>
            <a:r>
              <a:rPr lang="ru-RU" sz="1900" dirty="0"/>
              <a:t>(ГХФУ), во всем мире значительно возросло применение гидрофторуглеродов (ГФУ). Благодаря отсутствию отрицательного воздействия на озоновый слой, ГФУ используются в качестве заменителей многих озоноразрушающих веществ, таких как хлорфторуглероды (ХФУ), галоны и ГХФУ, применяемых в секторах охлаждения, кондиционирования воздуха, в производстве изоляции и пеноматериалов, противопожарных средствах, а также в качестве растворителей и аэрозолей.</a:t>
            </a:r>
          </a:p>
          <a:p>
            <a:pPr algn="just"/>
            <a:r>
              <a:rPr lang="ru-RU" sz="1900" dirty="0"/>
              <a:t> Большинство ГФУ являются мощными парниковыми газами. В связи с этим их растущее применение вызвало озабоченность Сторон Монреальского протокола и послужило поводом для обсуждения вопросов правомерности их использования и определения способов регулирования их потребления в рамках протокола, в последствии чего </a:t>
            </a:r>
            <a:r>
              <a:rPr lang="ru-RU" sz="1900" dirty="0" smtClean="0"/>
              <a:t>и </a:t>
            </a:r>
            <a:r>
              <a:rPr lang="ru-RU" sz="1900" dirty="0"/>
              <a:t>принят текст поправки к Монреальскому протоколу </a:t>
            </a:r>
          </a:p>
        </p:txBody>
      </p:sp>
    </p:spTree>
    <p:extLst>
      <p:ext uri="{BB962C8B-B14F-4D97-AF65-F5344CB8AC3E}">
        <p14:creationId xmlns:p14="http://schemas.microsoft.com/office/powerpoint/2010/main" val="171417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Кигальская поправка </a:t>
            </a:r>
            <a:br>
              <a:rPr lang="ru-RU" dirty="0" smtClean="0"/>
            </a:br>
            <a:r>
              <a:rPr lang="ru-RU" dirty="0" smtClean="0"/>
              <a:t>к Монреальскому протоколу.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Глобальная цель.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1" y="2838734"/>
            <a:ext cx="9257045" cy="3072488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ru-RU" sz="2500" dirty="0" smtClean="0"/>
              <a:t>Ожидается </a:t>
            </a:r>
            <a:r>
              <a:rPr lang="ru-RU" sz="2500" dirty="0"/>
              <a:t>предотвращения выбросов до 105 </a:t>
            </a:r>
            <a:r>
              <a:rPr lang="ru-RU" sz="2500" dirty="0" smtClean="0"/>
              <a:t>млн. тонн парниковых </a:t>
            </a:r>
            <a:r>
              <a:rPr lang="ru-RU" sz="2500" dirty="0"/>
              <a:t>газов, в эквиваленте диоксида </a:t>
            </a:r>
            <a:r>
              <a:rPr lang="ru-RU" sz="2500" dirty="0" smtClean="0"/>
              <a:t>углерода</a:t>
            </a:r>
          </a:p>
          <a:p>
            <a:pPr algn="just">
              <a:lnSpc>
                <a:spcPct val="110000"/>
              </a:lnSpc>
            </a:pPr>
            <a:r>
              <a:rPr lang="ru-RU" sz="2500" dirty="0" smtClean="0"/>
              <a:t>Помогает </a:t>
            </a:r>
            <a:r>
              <a:rPr lang="ru-RU" sz="2500" dirty="0"/>
              <a:t>избежать </a:t>
            </a:r>
            <a:r>
              <a:rPr lang="ru-RU" sz="2500" dirty="0" smtClean="0"/>
              <a:t>0,5 </a:t>
            </a:r>
            <a:r>
              <a:rPr lang="ru-RU" sz="2500" dirty="0"/>
              <a:t>градуса по Цельсию </a:t>
            </a:r>
            <a:r>
              <a:rPr lang="ru-RU" sz="2500" dirty="0" smtClean="0"/>
              <a:t>глобального повышения </a:t>
            </a:r>
            <a:r>
              <a:rPr lang="ru-RU" sz="2500" dirty="0"/>
              <a:t>температуры к 2100 году</a:t>
            </a:r>
          </a:p>
          <a:p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149218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Кигальская поправка </a:t>
            </a:r>
            <a:br>
              <a:rPr lang="ru-RU" dirty="0" smtClean="0"/>
            </a:br>
            <a:r>
              <a:rPr lang="ru-RU" dirty="0" smtClean="0"/>
              <a:t>к Монреальскому протоколу. Регулируемые вещества.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838734"/>
            <a:ext cx="8915400" cy="30724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500" dirty="0"/>
              <a:t>В соответствии с поправкой списки регулируемых Монреальским протоколом веществ дополняются приложением F: «Гидрофторуглероды» из 18 веществ, имеющих величину потенциала глобального потепления, выраженного в эквиваленте СО2, от 53 до </a:t>
            </a:r>
            <a:r>
              <a:rPr lang="ru-RU" sz="2500" dirty="0" smtClean="0"/>
              <a:t>14800: </a:t>
            </a:r>
            <a:endParaRPr lang="ru-RU" sz="2500" dirty="0"/>
          </a:p>
          <a:p>
            <a:pPr marL="0" indent="0">
              <a:buNone/>
            </a:pPr>
            <a:r>
              <a:rPr lang="ru-RU" sz="2500" dirty="0" smtClean="0"/>
              <a:t>	ГФУ-32</a:t>
            </a:r>
            <a:r>
              <a:rPr lang="ru-RU" sz="2500" dirty="0"/>
              <a:t>, ГФУ-125, ГФУ-134, ГФУ-134а, ГФУ-143, ГФУ-143а, </a:t>
            </a:r>
            <a:r>
              <a:rPr lang="ru-RU" sz="2500" dirty="0" smtClean="0"/>
              <a:t>	ГФУ-152</a:t>
            </a:r>
            <a:r>
              <a:rPr lang="ru-RU" sz="2500" dirty="0"/>
              <a:t>, ГФУ-152а, ГФУ-227ea, ГФУ-245fa и </a:t>
            </a:r>
            <a:r>
              <a:rPr lang="ru-RU" sz="2500" dirty="0" smtClean="0"/>
              <a:t>другие	вещества и их смеси.</a:t>
            </a:r>
            <a:endParaRPr lang="ru-RU" sz="2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128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7796"/>
            <a:ext cx="8911687" cy="163773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Кигальская поправка </a:t>
            </a:r>
            <a:br>
              <a:rPr lang="ru-RU" dirty="0"/>
            </a:br>
            <a:r>
              <a:rPr lang="ru-RU" dirty="0"/>
              <a:t>к Монреальскому протоколу.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Требуемые меры.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524836"/>
            <a:ext cx="8915400" cy="354841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500" dirty="0"/>
              <a:t>С</a:t>
            </a:r>
            <a:r>
              <a:rPr lang="ru-RU" sz="2500" dirty="0" smtClean="0"/>
              <a:t>окращение </a:t>
            </a:r>
            <a:r>
              <a:rPr lang="ru-RU" sz="2500" dirty="0"/>
              <a:t>потребления ГФУ путем ввода лицензионного регулирования их импорта (экспорта), по аналогии с реализуемыми в настоящее время мерами по выводу из обращения озоноразрушающих </a:t>
            </a:r>
            <a:r>
              <a:rPr lang="ru-RU" sz="2500" dirty="0" smtClean="0"/>
              <a:t>веществ</a:t>
            </a:r>
            <a:r>
              <a:rPr lang="ru-RU" sz="2500" dirty="0"/>
              <a:t>:</a:t>
            </a:r>
            <a:endParaRPr lang="ru-RU" sz="2500" dirty="0" smtClean="0"/>
          </a:p>
          <a:p>
            <a:pPr algn="just"/>
            <a:r>
              <a:rPr lang="ru-RU" sz="2500" dirty="0" smtClean="0"/>
              <a:t>a</a:t>
            </a:r>
            <a:r>
              <a:rPr lang="ru-RU" sz="2500" dirty="0"/>
              <a:t>) с 2020 года по 2024 год: </a:t>
            </a:r>
            <a:r>
              <a:rPr lang="ru-RU" sz="2500" dirty="0" smtClean="0"/>
              <a:t>на 5</a:t>
            </a:r>
            <a:r>
              <a:rPr lang="ru-RU" sz="2500" dirty="0"/>
              <a:t>%</a:t>
            </a:r>
          </a:p>
          <a:p>
            <a:pPr algn="just"/>
            <a:r>
              <a:rPr lang="ru-RU" sz="2500" dirty="0"/>
              <a:t>b) с 2025 года по 2028 год: </a:t>
            </a:r>
            <a:r>
              <a:rPr lang="ru-RU" sz="2500" dirty="0" smtClean="0"/>
              <a:t>на 35</a:t>
            </a:r>
            <a:r>
              <a:rPr lang="ru-RU" sz="2500" dirty="0"/>
              <a:t>%</a:t>
            </a:r>
          </a:p>
          <a:p>
            <a:pPr algn="just"/>
            <a:r>
              <a:rPr lang="ru-RU" sz="2500" dirty="0"/>
              <a:t>c) с 2029 года по 2033 год: </a:t>
            </a:r>
            <a:r>
              <a:rPr lang="ru-RU" sz="2500" dirty="0" smtClean="0"/>
              <a:t>на 70%</a:t>
            </a:r>
            <a:endParaRPr lang="ru-RU" sz="2500" dirty="0"/>
          </a:p>
          <a:p>
            <a:pPr algn="just"/>
            <a:r>
              <a:rPr lang="ru-RU" sz="2500" dirty="0"/>
              <a:t>d) с 2034 года по 2035 год: </a:t>
            </a:r>
            <a:r>
              <a:rPr lang="ru-RU" sz="2500" dirty="0" smtClean="0"/>
              <a:t>на 80%</a:t>
            </a:r>
            <a:endParaRPr lang="ru-RU" sz="2500" dirty="0"/>
          </a:p>
          <a:p>
            <a:pPr algn="just"/>
            <a:r>
              <a:rPr lang="ru-RU" sz="2500" dirty="0"/>
              <a:t>e) 2036 и последующие годы: </a:t>
            </a:r>
            <a:r>
              <a:rPr lang="ru-RU" sz="2500" dirty="0" smtClean="0"/>
              <a:t>на 85%</a:t>
            </a:r>
          </a:p>
          <a:p>
            <a:pPr marL="0" indent="0" algn="just">
              <a:buNone/>
            </a:pP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922807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996287"/>
            <a:ext cx="8911687" cy="17059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Кигальская поправка </a:t>
            </a:r>
            <a:br>
              <a:rPr lang="ru-RU" dirty="0"/>
            </a:br>
            <a:r>
              <a:rPr lang="ru-RU" dirty="0"/>
              <a:t>к Монреальскому протоколу.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Базовая линия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029802"/>
            <a:ext cx="8915400" cy="2881419"/>
          </a:xfrm>
        </p:spPr>
        <p:txBody>
          <a:bodyPr>
            <a:normAutofit/>
          </a:bodyPr>
          <a:lstStyle/>
          <a:p>
            <a:pPr algn="just"/>
            <a:r>
              <a:rPr lang="ru-RU" sz="2500" dirty="0" smtClean="0"/>
              <a:t>Базовый уровень потребления ГФУ - среднегодовое значение потребления </a:t>
            </a:r>
            <a:r>
              <a:rPr lang="ru-RU" sz="2500" dirty="0"/>
              <a:t>регулируемых </a:t>
            </a:r>
            <a:r>
              <a:rPr lang="ru-RU" sz="2500" dirty="0" smtClean="0"/>
              <a:t>веществ за </a:t>
            </a:r>
            <a:r>
              <a:rPr lang="ru-RU" sz="2500" dirty="0"/>
              <a:t>2011, 2012 и 2013 годы </a:t>
            </a:r>
            <a:r>
              <a:rPr lang="ru-RU" sz="2500" dirty="0" smtClean="0"/>
              <a:t>плюс двадцать пять процентов </a:t>
            </a:r>
            <a:r>
              <a:rPr lang="ru-RU" sz="2500" dirty="0"/>
              <a:t>от расчетного уровня </a:t>
            </a:r>
            <a:r>
              <a:rPr lang="ru-RU" sz="2500" dirty="0" smtClean="0"/>
              <a:t>потребления ГХФУ</a:t>
            </a:r>
          </a:p>
        </p:txBody>
      </p:sp>
    </p:spTree>
    <p:extLst>
      <p:ext uri="{BB962C8B-B14F-4D97-AF65-F5344CB8AC3E}">
        <p14:creationId xmlns:p14="http://schemas.microsoft.com/office/powerpoint/2010/main" val="2802382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Кигальская поправка </a:t>
            </a:r>
            <a:br>
              <a:rPr lang="ru-RU" dirty="0"/>
            </a:br>
            <a:r>
              <a:rPr lang="ru-RU" dirty="0"/>
              <a:t>к Монреальскому протоколу.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Вступление в силу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866030"/>
            <a:ext cx="8915400" cy="337099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 </a:t>
            </a:r>
            <a:r>
              <a:rPr lang="ru-RU" sz="2300" dirty="0"/>
              <a:t>Кигальская поправка вступит в силу 1 января 2019 года, при условии, что она будет ратифицирована не менее чем двадцатью Сторонами Монреальского протокола. </a:t>
            </a:r>
            <a:endParaRPr lang="ru-RU" sz="2300" dirty="0" smtClean="0"/>
          </a:p>
          <a:p>
            <a:r>
              <a:rPr lang="ru-RU" sz="2300" dirty="0" smtClean="0"/>
              <a:t>Если </a:t>
            </a:r>
            <a:r>
              <a:rPr lang="ru-RU" sz="2300" dirty="0"/>
              <a:t>это условие не будет выполнено к указанной дате, то поправка вступит в силу на девяностый день после даты ратификации поправки двадцатой Стороной</a:t>
            </a:r>
            <a:r>
              <a:rPr lang="ru-RU" sz="2300" dirty="0" smtClean="0"/>
              <a:t>.</a:t>
            </a:r>
          </a:p>
          <a:p>
            <a:r>
              <a:rPr lang="ru-RU" sz="2300" dirty="0"/>
              <a:t>После вступления в силу настоящей </a:t>
            </a:r>
            <a:r>
              <a:rPr lang="ru-RU" sz="2300" dirty="0" smtClean="0"/>
              <a:t>Поправки, она </a:t>
            </a:r>
            <a:r>
              <a:rPr lang="ru-RU" sz="2300" dirty="0"/>
              <a:t>вступает в силу для любой другой Стороны Протокола на девяностый день с момента сдачи на хранение ее документа о </a:t>
            </a:r>
            <a:r>
              <a:rPr lang="ru-RU" sz="2300" dirty="0" smtClean="0"/>
              <a:t>ратификации</a:t>
            </a:r>
            <a:r>
              <a:rPr lang="ru-RU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2242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95784"/>
            <a:ext cx="8911687" cy="150921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Кигальская поправка </a:t>
            </a:r>
            <a:br>
              <a:rPr lang="ru-RU" dirty="0"/>
            </a:br>
            <a:r>
              <a:rPr lang="ru-RU" dirty="0"/>
              <a:t>к Монреальскому протоколу.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Запрет торговли ГФУ.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88107"/>
            <a:ext cx="8915400" cy="4626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300" dirty="0" smtClean="0"/>
              <a:t>Предусмотренные поправкой дополнения к пункту 4 Монреальского протокола:</a:t>
            </a:r>
          </a:p>
          <a:p>
            <a:pPr algn="just"/>
            <a:r>
              <a:rPr lang="ru-RU" sz="2300" dirty="0" smtClean="0"/>
              <a:t>каждая </a:t>
            </a:r>
            <a:r>
              <a:rPr lang="ru-RU" sz="2300" dirty="0"/>
              <a:t>Сторона запрещает импорт регулируемых веществ, включенных в приложение F, из любого государства, которое не является Стороной настоящего </a:t>
            </a:r>
            <a:r>
              <a:rPr lang="ru-RU" sz="2300" dirty="0" smtClean="0"/>
              <a:t>Протокола (поправок к нему)</a:t>
            </a:r>
            <a:endParaRPr lang="ru-RU" sz="2300" dirty="0"/>
          </a:p>
          <a:p>
            <a:pPr algn="just"/>
            <a:r>
              <a:rPr lang="ru-RU" sz="2300" dirty="0" smtClean="0"/>
              <a:t>каждая </a:t>
            </a:r>
            <a:r>
              <a:rPr lang="ru-RU" sz="2300" dirty="0"/>
              <a:t>Сторона запрещает экспорт регулируемых веществ, включенных в приложение F, в любое государство, не являющееся Стороной настоящего </a:t>
            </a:r>
            <a:r>
              <a:rPr lang="ru-RU" sz="2300" dirty="0" smtClean="0"/>
              <a:t>Протокола (поправок к нему)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8537314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110</TotalTime>
  <Words>707</Words>
  <Application>Microsoft Office PowerPoint</Application>
  <PresentationFormat>Широкоэкранный</PresentationFormat>
  <Paragraphs>40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Легкий дым</vt:lpstr>
      <vt:lpstr>  МОНРЕАЛЬСКИЙ ПРОТОКОЛ  по веществам, разрушающим озоновый слой.  Новые цели и обязательства.  </vt:lpstr>
      <vt:lpstr>Монреальский протокол по веществам, разрушающим озоновый слой</vt:lpstr>
      <vt:lpstr>Кигальская поправка  к Монреальскому протоколу.  Причины принятия </vt:lpstr>
      <vt:lpstr>Кигальская поправка  к Монреальскому протоколу.  Глобальная цель.</vt:lpstr>
      <vt:lpstr>Кигальская поправка  к Монреальскому протоколу. Регулируемые вещества.  </vt:lpstr>
      <vt:lpstr>Кигальская поправка  к Монреальскому протоколу.  Требуемые меры. </vt:lpstr>
      <vt:lpstr>Кигальская поправка  к Монреальскому протоколу.  Базовая линия </vt:lpstr>
      <vt:lpstr>Кигальская поправка  к Монреальскому протоколу.  Вступление в силу</vt:lpstr>
      <vt:lpstr>Кигальская поправка  к Монреальскому протоколу.  Запрет торговли ГФУ.</vt:lpstr>
      <vt:lpstr>Выводы: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Монреальский протокол по веществам, разрушающим озоновый слой.  Новые цели и обязательства.  </dc:title>
  <dc:creator>admin</dc:creator>
  <cp:lastModifiedBy>k412-1</cp:lastModifiedBy>
  <cp:revision>15</cp:revision>
  <dcterms:created xsi:type="dcterms:W3CDTF">2016-12-20T17:14:40Z</dcterms:created>
  <dcterms:modified xsi:type="dcterms:W3CDTF">2017-02-22T08:59:04Z</dcterms:modified>
</cp:coreProperties>
</file>