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7" r:id="rId5"/>
    <p:sldId id="269" r:id="rId6"/>
    <p:sldId id="270" r:id="rId7"/>
    <p:sldId id="271" r:id="rId8"/>
    <p:sldId id="261" r:id="rId9"/>
    <p:sldId id="262" r:id="rId10"/>
    <p:sldId id="279" r:id="rId11"/>
    <p:sldId id="277" r:id="rId12"/>
    <p:sldId id="272" r:id="rId13"/>
    <p:sldId id="281" r:id="rId14"/>
    <p:sldId id="278" r:id="rId15"/>
    <p:sldId id="274" r:id="rId16"/>
    <p:sldId id="275" r:id="rId17"/>
    <p:sldId id="276" r:id="rId18"/>
    <p:sldId id="263" r:id="rId19"/>
    <p:sldId id="273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\&#1056;&#1072;&#1073;&#1086;&#1095;&#1080;&#1081;%20&#1089;&#1090;&#1086;&#1083;\FISK6%20&#1087;&#1086;&#1089;&#1083;&#1077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6725455256197514E-2"/>
          <c:y val="4.7825178691914286E-2"/>
          <c:w val="0.89264269432471843"/>
          <c:h val="0.7368684308287403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2">
                <a:lumMod val="50000"/>
              </a:schemeClr>
            </a:solidFill>
          </c:spPr>
          <c:dPt>
            <c:idx val="11"/>
            <c:spPr>
              <a:solidFill>
                <a:srgbClr val="FF0000"/>
              </a:solidFill>
            </c:spPr>
          </c:dPt>
          <c:dPt>
            <c:idx val="12"/>
            <c:spPr>
              <a:solidFill>
                <a:srgbClr val="FF0000"/>
              </a:solidFill>
            </c:spPr>
          </c:dPt>
          <c:dPt>
            <c:idx val="13"/>
            <c:spPr>
              <a:solidFill>
                <a:srgbClr val="FF0000"/>
              </a:solidFill>
            </c:spPr>
          </c:dPt>
          <c:dPt>
            <c:idx val="14"/>
            <c:spPr>
              <a:solidFill>
                <a:srgbClr val="FF0000"/>
              </a:solidFill>
            </c:spPr>
          </c:dPt>
          <c:dPt>
            <c:idx val="15"/>
            <c:spPr>
              <a:solidFill>
                <a:srgbClr val="FF0000"/>
              </a:solidFill>
            </c:spPr>
          </c:dPt>
          <c:dPt>
            <c:idx val="16"/>
            <c:spPr>
              <a:solidFill>
                <a:srgbClr val="FF0000"/>
              </a:solidFill>
            </c:spPr>
          </c:dPt>
          <c:cat>
            <c:strRef>
              <c:f>Sheet1!$AH$6:$AH$22</c:f>
              <c:strCache>
                <c:ptCount val="17"/>
                <c:pt idx="0">
                  <c:v>P. lacustris</c:v>
                </c:pt>
                <c:pt idx="1">
                  <c:v>H. invalida</c:v>
                </c:pt>
                <c:pt idx="2">
                  <c:v>L. benedeni</c:v>
                </c:pt>
                <c:pt idx="3">
                  <c:v>F. fragilis</c:v>
                </c:pt>
                <c:pt idx="4">
                  <c:v>C. fadejiwi</c:v>
                </c:pt>
                <c:pt idx="5">
                  <c:v>Ch. ischnus</c:v>
                </c:pt>
                <c:pt idx="6">
                  <c:v>O. crassus</c:v>
                </c:pt>
                <c:pt idx="7">
                  <c:v>O. obesus</c:v>
                </c:pt>
                <c:pt idx="8">
                  <c:v>Ph. acuta</c:v>
                </c:pt>
                <c:pt idx="9">
                  <c:v>Ch. robustum</c:v>
                </c:pt>
                <c:pt idx="10">
                  <c:v>P.robustoides</c:v>
                </c:pt>
                <c:pt idx="11">
                  <c:v>O. limosus</c:v>
                </c:pt>
                <c:pt idx="12">
                  <c:v>D.haemobaphes</c:v>
                </c:pt>
                <c:pt idx="13">
                  <c:v>L. naticoides</c:v>
                </c:pt>
                <c:pt idx="14">
                  <c:v>Ch. curvispinum</c:v>
                </c:pt>
                <c:pt idx="15">
                  <c:v>D. polymorpha</c:v>
                </c:pt>
                <c:pt idx="16">
                  <c:v>D. villosus</c:v>
                </c:pt>
              </c:strCache>
            </c:strRef>
          </c:cat>
          <c:val>
            <c:numRef>
              <c:f>Sheet1!$AI$6:$AI$22</c:f>
              <c:numCache>
                <c:formatCode>0</c:formatCode>
                <c:ptCount val="17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12</c:v>
                </c:pt>
                <c:pt idx="6">
                  <c:v>12</c:v>
                </c:pt>
                <c:pt idx="7">
                  <c:v>13</c:v>
                </c:pt>
                <c:pt idx="8">
                  <c:v>13</c:v>
                </c:pt>
                <c:pt idx="9">
                  <c:v>16</c:v>
                </c:pt>
                <c:pt idx="10" formatCode="\О\с\н\о\в\н\о\й">
                  <c:v>18</c:v>
                </c:pt>
                <c:pt idx="11">
                  <c:v>19</c:v>
                </c:pt>
                <c:pt idx="12">
                  <c:v>19</c:v>
                </c:pt>
                <c:pt idx="13">
                  <c:v>21</c:v>
                </c:pt>
                <c:pt idx="14">
                  <c:v>22</c:v>
                </c:pt>
                <c:pt idx="15">
                  <c:v>22</c:v>
                </c:pt>
                <c:pt idx="16">
                  <c:v>23</c:v>
                </c:pt>
              </c:numCache>
            </c:numRef>
          </c:val>
        </c:ser>
        <c:axId val="71975296"/>
        <c:axId val="71976832"/>
      </c:barChart>
      <c:catAx>
        <c:axId val="71975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>
                <a:solidFill>
                  <a:schemeClr val="tx1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71976832"/>
        <c:crosses val="autoZero"/>
        <c:auto val="1"/>
        <c:lblAlgn val="ctr"/>
        <c:lblOffset val="100"/>
      </c:catAx>
      <c:valAx>
        <c:axId val="71976832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Times New Roman" panose="02020603050405020304" pitchFamily="18" charset="0"/>
              </a:defRPr>
            </a:pPr>
            <a:endParaRPr lang="ru-RU"/>
          </a:p>
        </c:txPr>
        <c:crossAx val="7197529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0.09135</cdr:x>
      <cdr:y>0.2317</cdr:y>
    </cdr:from>
    <cdr:to>
      <cdr:x>0.97336</cdr:x>
      <cdr:y>0.2393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449838" y="936104"/>
          <a:ext cx="4343392" cy="30706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6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50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3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217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85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69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2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35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18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661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144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1A24-401C-4AAF-BAEB-F28CA1637A83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5F92-4E33-48C1-9A8E-A17D92AB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165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ЧУЖЕРОДНЫЕ ВИДЫ НА ТЕРРИТОРИИ БЕЛАРУСИ:</a:t>
            </a:r>
            <a:br>
              <a:rPr lang="ru-RU" dirty="0" smtClean="0"/>
            </a:br>
            <a:r>
              <a:rPr lang="ru-RU" dirty="0" smtClean="0"/>
              <a:t>современное состояние, прогноз и методы борьбы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Семенченко В.П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НПЦ НАН Беларуси по биоресурсам)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(Институт экспериментальной ботаники НАН Беларуси)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0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Что сделано?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07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6" y="1700808"/>
            <a:ext cx="3186456" cy="4430126"/>
          </a:xfrm>
          <a:prstGeom prst="rect">
            <a:avLst/>
          </a:prstGeom>
        </p:spPr>
      </p:pic>
      <p:pic>
        <p:nvPicPr>
          <p:cNvPr id="4098" name="Picture 2" descr="C:\2017-10 (окт)\сканирование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49549"/>
            <a:ext cx="4994558" cy="4445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48680"/>
            <a:ext cx="762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Черные книги инвазивных видов растений и животных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6619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Площадь, занимаемая чужеродными видами растений</a:t>
            </a:r>
            <a:endParaRPr lang="ru-RU" dirty="0"/>
          </a:p>
        </p:txBody>
      </p:sp>
      <p:pic>
        <p:nvPicPr>
          <p:cNvPr id="4" name="Picture 3" descr="КАРТА_ Инвазивные_площад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89" y="1600200"/>
            <a:ext cx="53426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727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636000"/>
              </p:ext>
            </p:extLst>
          </p:nvPr>
        </p:nvGraphicFramePr>
        <p:xfrm>
          <a:off x="1259632" y="908720"/>
          <a:ext cx="6624736" cy="4968552"/>
        </p:xfrm>
        <a:graphic>
          <a:graphicData uri="http://schemas.openxmlformats.org/presentationml/2006/ole">
            <p:oleObj spid="_x0000_s2054" name="Слайд" r:id="rId3" imgW="4571972" imgH="3429047" progId="PowerPoint.Slide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9943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Ранжирование  чужеродных видов водных беспозвоночных по степени их опасности с использованием системы оценки рисков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89542" y="5574490"/>
            <a:ext cx="616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Красный цвет </a:t>
            </a:r>
            <a:r>
              <a:rPr lang="ru-RU" dirty="0" smtClean="0"/>
              <a:t>– чужеродные виды с наибольшей опасностью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42776060"/>
              </p:ext>
            </p:extLst>
          </p:nvPr>
        </p:nvGraphicFramePr>
        <p:xfrm>
          <a:off x="1979712" y="1340768"/>
          <a:ext cx="4924425" cy="404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68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 smtClean="0"/>
              <a:t>Что необходимо  сделать?</a:t>
            </a:r>
            <a:br>
              <a:rPr lang="ru-RU" dirty="0" smtClean="0"/>
            </a:br>
            <a:r>
              <a:rPr lang="ru-RU" dirty="0" smtClean="0">
                <a:effectLst/>
              </a:rPr>
              <a:t>Процесс инвазии остановить нельзя. </a:t>
            </a:r>
            <a:br>
              <a:rPr lang="ru-RU" dirty="0" smtClean="0">
                <a:effectLst/>
              </a:rPr>
            </a:br>
            <a:r>
              <a:rPr lang="ru-RU" u="sng" dirty="0" smtClean="0">
                <a:solidFill>
                  <a:srgbClr val="FF0000"/>
                </a:solidFill>
              </a:rPr>
              <a:t>Однако следует:</a:t>
            </a:r>
            <a:br>
              <a:rPr lang="ru-RU" u="sng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612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Разработать систему оценки экологических и экономических ущербов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целом ряде стран Западной Европы разработаны методики оценки экономических ущербов, которые отсутствуют в Беларуси.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625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8867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8510" y="905172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Величины затрат на борьбу с инвазивными видами в некоторых странах Европы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2387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11" y="2060848"/>
            <a:ext cx="4663113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940425" cy="1605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640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effectLst/>
              </a:rPr>
              <a:t>Установить более строгую ответственность за несанкционированное вселение и расселение видов</a:t>
            </a:r>
          </a:p>
          <a:p>
            <a:r>
              <a:rPr lang="ru-RU" dirty="0" smtClean="0">
                <a:effectLst/>
              </a:rPr>
              <a:t>Интродукционные мероприятия не должны сопровождаться случайными заносами чужеродных видов </a:t>
            </a:r>
          </a:p>
          <a:p>
            <a:r>
              <a:rPr lang="ru-RU" dirty="0" smtClean="0"/>
              <a:t>Искоренять чужеродные виды на начальной стадии их распространения</a:t>
            </a:r>
          </a:p>
          <a:p>
            <a:r>
              <a:rPr lang="ru-RU" dirty="0" smtClean="0"/>
              <a:t>Информировать население об опасности расселения </a:t>
            </a:r>
            <a:r>
              <a:rPr lang="ru-RU" smtClean="0"/>
              <a:t>чужеродных видов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577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2130425"/>
            <a:ext cx="5182344" cy="1470025"/>
          </a:xfrm>
        </p:spPr>
        <p:txBody>
          <a:bodyPr>
            <a:noAutofit/>
          </a:bodyPr>
          <a:lstStyle/>
          <a:p>
            <a:r>
              <a:rPr lang="en-US" sz="2400" dirty="0" smtClean="0"/>
              <a:t>Elton, C.S. 1958. The ecology of invasions by animals and plants. London: Methuen and Co. Ltd.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224665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43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образному выражению G</a:t>
            </a:r>
            <a:r>
              <a:rPr lang="en-US" dirty="0" err="1"/>
              <a:t>herardi</a:t>
            </a:r>
            <a:r>
              <a:rPr lang="ru-RU" dirty="0"/>
              <a:t> (2006), </a:t>
            </a:r>
            <a:r>
              <a:rPr lang="ru-RU" dirty="0" smtClean="0"/>
              <a:t>не </a:t>
            </a:r>
            <a:r>
              <a:rPr lang="ru-RU" dirty="0"/>
              <a:t>уделяя внимание проблеме уже произошедших и потенциальных инвазий, мы столкнемся с феноменом римского императора Нерона, который продолжал играть на лире, в то время как Рим горел.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687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«чужеродные виды»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Чужеродные виды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en-US" i="1" dirty="0" smtClean="0"/>
              <a:t>alien species</a:t>
            </a:r>
            <a:r>
              <a:rPr lang="ru-RU" dirty="0" smtClean="0"/>
              <a:t>) – виды, подвиды и более низкие таксоны, проникшие за пределы их естественного ареала благодаря хозяйственной деятельности человека (прямой или косвенной), которые могут выживать и, соответственно, размножаться в новых условиях.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77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800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Почему территория Беларуси уязвима к проникновению чужеродных видов?</a:t>
            </a:r>
            <a:br>
              <a:rPr lang="ru-RU" sz="3200" dirty="0" smtClean="0"/>
            </a:br>
            <a:r>
              <a:rPr lang="ru-RU" sz="3200" dirty="0" smtClean="0"/>
              <a:t>(пути проникновения)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55926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Беларусь является транзитной страной, через территорию которой проходят международные автомобильные и железнодорожные перевозки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31" y="2097438"/>
            <a:ext cx="4928810" cy="40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5868144" y="5301208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483768" y="544522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19672" y="3356992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259632" y="4581128"/>
            <a:ext cx="122413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868144" y="3212976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004048" y="5841268"/>
            <a:ext cx="144016" cy="68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83768" y="2924944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215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Через территорию Беларуси проходит центральный инвазионный коридор, что способствует проникновению чужеродных видов из Черноморско-Каспийского бассейна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5835756" cy="4320480"/>
          </a:xfrm>
        </p:spPr>
      </p:pic>
    </p:spTree>
    <p:extLst>
      <p:ext uri="{BB962C8B-B14F-4D97-AF65-F5344CB8AC3E}">
        <p14:creationId xmlns="" xmlns:p14="http://schemas.microsoft.com/office/powerpoint/2010/main" val="286004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настоящее время в Беларуси насчитывается: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более 300 чужеродных видов травянистых растений и кустарников</a:t>
            </a:r>
          </a:p>
          <a:p>
            <a:r>
              <a:rPr lang="ru-RU" dirty="0" smtClean="0"/>
              <a:t>24 вида чужеродных водных беспозвоночных</a:t>
            </a:r>
          </a:p>
          <a:p>
            <a:r>
              <a:rPr lang="ru-RU" dirty="0"/>
              <a:t> </a:t>
            </a:r>
            <a:r>
              <a:rPr lang="ru-RU" dirty="0" smtClean="0"/>
              <a:t> 120 видов чужеродных наземных беспозвоночных</a:t>
            </a:r>
          </a:p>
          <a:p>
            <a:r>
              <a:rPr lang="ru-RU" dirty="0"/>
              <a:t> </a:t>
            </a:r>
            <a:r>
              <a:rPr lang="ru-RU" dirty="0" smtClean="0"/>
              <a:t>15 чужеродных видов рыб</a:t>
            </a:r>
          </a:p>
          <a:p>
            <a:r>
              <a:rPr lang="ru-RU" dirty="0"/>
              <a:t> </a:t>
            </a:r>
            <a:r>
              <a:rPr lang="ru-RU" dirty="0" smtClean="0"/>
              <a:t>1 чужеродный вид рептилий</a:t>
            </a:r>
          </a:p>
          <a:p>
            <a:r>
              <a:rPr lang="ru-RU" dirty="0" smtClean="0"/>
              <a:t>4 чужеродных вида млекопитающих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083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инвазии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Увеличение числа чужеродных видов на территории Беларуси происходит по экспоненциальному закону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708920"/>
            <a:ext cx="600066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330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Методы </a:t>
            </a:r>
            <a:r>
              <a:rPr lang="ru-RU" sz="2700" b="1" dirty="0"/>
              <a:t>и инструменты уменьшения воздействия чужеродных видов на аборигенные сообщества и предотвращения новых инвазий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/>
              <a:t>Какие виды будут проникать на новые территории?</a:t>
            </a:r>
          </a:p>
          <a:p>
            <a:pPr lvl="0"/>
            <a:r>
              <a:rPr lang="ru-RU" sz="2400" dirty="0"/>
              <a:t>С какой скорость будет происходить процесс инвазии?</a:t>
            </a:r>
          </a:p>
          <a:p>
            <a:pPr lvl="0"/>
            <a:r>
              <a:rPr lang="ru-RU" sz="2400" dirty="0"/>
              <a:t>Какого рода экологические воздействия окажут чужеродные виды?</a:t>
            </a:r>
          </a:p>
          <a:p>
            <a:pPr lvl="0"/>
            <a:r>
              <a:rPr lang="ru-RU" sz="2400" dirty="0"/>
              <a:t>Какие экосистемы являются наиболее уязвимыми к инвазиям</a:t>
            </a:r>
            <a:r>
              <a:rPr lang="en-US" sz="2400" dirty="0"/>
              <a:t>?</a:t>
            </a:r>
            <a:endParaRPr lang="ru-RU" sz="2400" dirty="0"/>
          </a:p>
          <a:p>
            <a:pPr lvl="0"/>
            <a:r>
              <a:rPr lang="ru-RU" sz="2400" dirty="0"/>
              <a:t>Как можно </a:t>
            </a:r>
            <a:r>
              <a:rPr lang="ru-RU" sz="2400" dirty="0" smtClean="0"/>
              <a:t>предотвратить </a:t>
            </a:r>
            <a:r>
              <a:rPr lang="ru-RU" sz="2400" dirty="0"/>
              <a:t>инвазии</a:t>
            </a:r>
            <a:r>
              <a:rPr lang="en-US" sz="2400" dirty="0"/>
              <a:t>  </a:t>
            </a:r>
            <a:r>
              <a:rPr lang="ru-RU" sz="2400" dirty="0"/>
              <a:t>агрессивных видов</a:t>
            </a:r>
            <a:r>
              <a:rPr lang="en-US" sz="2400" dirty="0"/>
              <a:t>? </a:t>
            </a:r>
            <a:endParaRPr lang="ru-RU" sz="2400" dirty="0" smtClean="0"/>
          </a:p>
          <a:p>
            <a:pPr lvl="0"/>
            <a:endParaRPr lang="ru-RU" sz="2400" dirty="0"/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Для </a:t>
            </a:r>
            <a:r>
              <a:rPr lang="ru-RU" sz="2400" b="1" dirty="0">
                <a:solidFill>
                  <a:srgbClr val="FF0000"/>
                </a:solidFill>
              </a:rPr>
              <a:t>ответа на последний вопрос, необходимо дать ответы на предыдущие из них.</a:t>
            </a:r>
          </a:p>
        </p:txBody>
      </p:sp>
    </p:spTree>
    <p:extLst>
      <p:ext uri="{BB962C8B-B14F-4D97-AF65-F5344CB8AC3E}">
        <p14:creationId xmlns="" xmlns:p14="http://schemas.microsoft.com/office/powerpoint/2010/main" val="1015019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391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Слайд</vt:lpstr>
      <vt:lpstr>ЧУЖЕРОДНЫЕ ВИДЫ НА ТЕРРИТОРИИ БЕЛАРУСИ: современное состояние, прогноз и методы борьбы </vt:lpstr>
      <vt:lpstr>Elton, C.S. 1958. The ecology of invasions by animals and plants. London: Methuen and Co. Ltd. </vt:lpstr>
      <vt:lpstr>Что такое «чужеродные виды»</vt:lpstr>
      <vt:lpstr>Почему территория Беларуси уязвима к проникновению чужеродных видов? (пути проникновения)</vt:lpstr>
      <vt:lpstr>Беларусь является транзитной страной, через территорию которой проходят международные автомобильные и железнодорожные перевозки </vt:lpstr>
      <vt:lpstr>Через территорию Беларуси проходит центральный инвазионный коридор, что способствует проникновению чужеродных видов из Черноморско-Каспийского бассейна </vt:lpstr>
      <vt:lpstr>В настоящее время в Беларуси насчитывается:</vt:lpstr>
      <vt:lpstr>Процесс инвазии</vt:lpstr>
      <vt:lpstr>  Методы и инструменты уменьшения воздействия чужеродных видов на аборигенные сообщества и предотвращения новых инвазий  </vt:lpstr>
      <vt:lpstr>Слайд 10</vt:lpstr>
      <vt:lpstr>Слайд 11</vt:lpstr>
      <vt:lpstr>Площадь, занимаемая чужеродными видами растений</vt:lpstr>
      <vt:lpstr>Слайд 13</vt:lpstr>
      <vt:lpstr>Ранжирование  чужеродных видов водных беспозвоночных по степени их опасности с использованием системы оценки рисков</vt:lpstr>
      <vt:lpstr>Что необходимо  сделать? Процесс инвазии остановить нельзя.  Однако следует: </vt:lpstr>
      <vt:lpstr>Разработать систему оценки экологических и экономических ущербов</vt:lpstr>
      <vt:lpstr>Слайд 17</vt:lpstr>
      <vt:lpstr>Слайд 18</vt:lpstr>
      <vt:lpstr>Слайд 19</vt:lpstr>
      <vt:lpstr>Заключение</vt:lpstr>
    </vt:vector>
  </TitlesOfParts>
  <Company>SPecialiST RePack &amp;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ЧУЖЕРОДНЫЕ ВИДА НА ТЕРРИТОРИИ БЕЛАРУСИ: современное состояние и прогноз</dc:title>
  <dc:creator>Admin</dc:creator>
  <cp:lastModifiedBy>evdaseva</cp:lastModifiedBy>
  <cp:revision>26</cp:revision>
  <dcterms:created xsi:type="dcterms:W3CDTF">2017-10-03T10:45:45Z</dcterms:created>
  <dcterms:modified xsi:type="dcterms:W3CDTF">2018-01-09T13:38:53Z</dcterms:modified>
</cp:coreProperties>
</file>